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83" r:id="rId2"/>
    <p:sldId id="277" r:id="rId3"/>
    <p:sldId id="256" r:id="rId4"/>
    <p:sldId id="330" r:id="rId5"/>
    <p:sldId id="286" r:id="rId6"/>
    <p:sldId id="284" r:id="rId7"/>
    <p:sldId id="287" r:id="rId8"/>
    <p:sldId id="317" r:id="rId9"/>
    <p:sldId id="288" r:id="rId10"/>
    <p:sldId id="318" r:id="rId11"/>
    <p:sldId id="292" r:id="rId12"/>
    <p:sldId id="319" r:id="rId13"/>
    <p:sldId id="291" r:id="rId14"/>
    <p:sldId id="320" r:id="rId15"/>
    <p:sldId id="293" r:id="rId16"/>
    <p:sldId id="321" r:id="rId17"/>
    <p:sldId id="262" r:id="rId18"/>
    <p:sldId id="296" r:id="rId19"/>
    <p:sldId id="322" r:id="rId20"/>
    <p:sldId id="297" r:id="rId21"/>
    <p:sldId id="323" r:id="rId22"/>
    <p:sldId id="298" r:id="rId23"/>
    <p:sldId id="267" r:id="rId24"/>
    <p:sldId id="314" r:id="rId25"/>
    <p:sldId id="272" r:id="rId26"/>
    <p:sldId id="274" r:id="rId27"/>
    <p:sldId id="275" r:id="rId28"/>
    <p:sldId id="301" r:id="rId29"/>
    <p:sldId id="324" r:id="rId30"/>
    <p:sldId id="302" r:id="rId31"/>
    <p:sldId id="325" r:id="rId32"/>
    <p:sldId id="303" r:id="rId33"/>
    <p:sldId id="304" r:id="rId34"/>
    <p:sldId id="315" r:id="rId35"/>
    <p:sldId id="305" r:id="rId36"/>
    <p:sldId id="306" r:id="rId37"/>
    <p:sldId id="329" r:id="rId38"/>
    <p:sldId id="309" r:id="rId39"/>
    <p:sldId id="327" r:id="rId40"/>
    <p:sldId id="316" r:id="rId41"/>
    <p:sldId id="311" r:id="rId42"/>
    <p:sldId id="328" r:id="rId43"/>
    <p:sldId id="312" r:id="rId4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591" autoAdjust="0"/>
  </p:normalViewPr>
  <p:slideViewPr>
    <p:cSldViewPr>
      <p:cViewPr varScale="1">
        <p:scale>
          <a:sx n="94" d="100"/>
          <a:sy n="94" d="100"/>
        </p:scale>
        <p:origin x="47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B17D30-0A04-4E61-B52C-266EC3F57AA5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554A8A-EF0A-463A-B915-7784C890DE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0415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554A8A-EF0A-463A-B915-7784C890DE0A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45286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554A8A-EF0A-463A-B915-7784C890DE0A}" type="slidenum">
              <a:rPr lang="ru-RU" smtClean="0"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4634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554A8A-EF0A-463A-B915-7784C890DE0A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487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554A8A-EF0A-463A-B915-7784C890DE0A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7418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554A8A-EF0A-463A-B915-7784C890DE0A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34603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554A8A-EF0A-463A-B915-7784C890DE0A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970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554A8A-EF0A-463A-B915-7784C890DE0A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39579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554A8A-EF0A-463A-B915-7784C890DE0A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19633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554A8A-EF0A-463A-B915-7784C890DE0A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49582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554A8A-EF0A-463A-B915-7784C890DE0A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04738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slide" Target="slid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slide" Target="slid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2.png"/><Relationship Id="rId5" Type="http://schemas.openxmlformats.org/officeDocument/2006/relationships/image" Target="../media/image2.jpeg"/><Relationship Id="rId4" Type="http://schemas.openxmlformats.org/officeDocument/2006/relationships/slide" Target="slid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slide" Target="slide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slide" Target="slide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slide" Target="slide35.xml"/><Relationship Id="rId3" Type="http://schemas.openxmlformats.org/officeDocument/2006/relationships/image" Target="../media/image1.jpeg"/><Relationship Id="rId7" Type="http://schemas.openxmlformats.org/officeDocument/2006/relationships/slide" Target="slide16.xml"/><Relationship Id="rId12" Type="http://schemas.openxmlformats.org/officeDocument/2006/relationships/slide" Target="slide3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0.xml"/><Relationship Id="rId11" Type="http://schemas.openxmlformats.org/officeDocument/2006/relationships/slide" Target="slide27.xml"/><Relationship Id="rId5" Type="http://schemas.openxmlformats.org/officeDocument/2006/relationships/slide" Target="slide4.xml"/><Relationship Id="rId15" Type="http://schemas.openxmlformats.org/officeDocument/2006/relationships/slide" Target="slide42.xml"/><Relationship Id="rId10" Type="http://schemas.openxmlformats.org/officeDocument/2006/relationships/slide" Target="slide25.xml"/><Relationship Id="rId4" Type="http://schemas.openxmlformats.org/officeDocument/2006/relationships/slide" Target="slide3.xml"/><Relationship Id="rId9" Type="http://schemas.openxmlformats.org/officeDocument/2006/relationships/slide" Target="slide23.xml"/><Relationship Id="rId14" Type="http://schemas.openxmlformats.org/officeDocument/2006/relationships/slide" Target="slide4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slide" Target="slide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slide" Target="slide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slide" Target="slide2.xml"/><Relationship Id="rId4" Type="http://schemas.openxmlformats.org/officeDocument/2006/relationships/image" Target="../media/image16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19.jpeg"/><Relationship Id="rId4" Type="http://schemas.openxmlformats.org/officeDocument/2006/relationships/image" Target="../media/image18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slide" Target="slide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slide" Target="slide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slide" Target="slide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slide" Target="slide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slide" Target="slide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slide" Target="slide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1.jpeg"/><Relationship Id="rId7" Type="http://schemas.openxmlformats.org/officeDocument/2006/relationships/slide" Target="slide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slide" Target="slide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1.jpeg"/><Relationship Id="rId7" Type="http://schemas.openxmlformats.org/officeDocument/2006/relationships/slide" Target="slide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29.jpg"/><Relationship Id="rId4" Type="http://schemas.openxmlformats.org/officeDocument/2006/relationships/image" Target="../media/image28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slide" Target="slide2.xml"/><Relationship Id="rId4" Type="http://schemas.microsoft.com/office/2007/relationships/hdphoto" Target="../media/hdphoto1.wdp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1.jpeg"/><Relationship Id="rId7" Type="http://schemas.openxmlformats.org/officeDocument/2006/relationships/slide" Target="slide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g"/><Relationship Id="rId5" Type="http://schemas.openxmlformats.org/officeDocument/2006/relationships/image" Target="../media/image33.jpg"/><Relationship Id="rId4" Type="http://schemas.openxmlformats.org/officeDocument/2006/relationships/image" Target="../media/image3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slide" Target="slide2.xml"/><Relationship Id="rId4" Type="http://schemas.openxmlformats.org/officeDocument/2006/relationships/image" Target="../media/image35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slide" Target="slide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slide" Target="slide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.jpeg"/><Relationship Id="rId5" Type="http://schemas.openxmlformats.org/officeDocument/2006/relationships/slide" Target="slide2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81446" y="1556792"/>
            <a:ext cx="7920880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.zaharova\Desktop\10 лет музею\ЧГК\Рабочие материалы\чг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14867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7735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35696" y="260648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 3.1.</a:t>
            </a:r>
            <a:endParaRPr lang="ru-RU" sz="60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356605" y="4699777"/>
            <a:ext cx="59584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22976" y="1753777"/>
            <a:ext cx="8748464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b="1" dirty="0">
                <a:solidFill>
                  <a:schemeClr val="tx1"/>
                </a:solidFill>
              </a:rPr>
              <a:t>Продолжите названия произведений «</a:t>
            </a:r>
            <a:r>
              <a:rPr lang="ru-RU" sz="3600" b="1" dirty="0" err="1">
                <a:solidFill>
                  <a:schemeClr val="tx1"/>
                </a:solidFill>
              </a:rPr>
              <a:t>павлушек</a:t>
            </a:r>
            <a:r>
              <a:rPr lang="ru-RU" sz="3600" b="1" dirty="0" smtClean="0">
                <a:solidFill>
                  <a:schemeClr val="tx1"/>
                </a:solidFill>
              </a:rPr>
              <a:t>»: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67136" y="4065630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Елизавета Кондрашова «Дети</a:t>
            </a:r>
            <a:r>
              <a:rPr lang="ru-RU" sz="3600" b="1" dirty="0" smtClean="0"/>
              <a:t>…»</a:t>
            </a:r>
            <a:endParaRPr lang="ru-RU" sz="3600" b="1" dirty="0"/>
          </a:p>
        </p:txBody>
      </p:sp>
      <p:pic>
        <p:nvPicPr>
          <p:cNvPr id="7" name="Picture 2" descr="C:\Users\a.zaharova\Desktop\photo-18950.jpg">
            <a:hlinkClick r:id="rId2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8345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274638"/>
            <a:ext cx="4315514" cy="6336704"/>
          </a:xfrm>
        </p:spPr>
      </p:pic>
      <p:pic>
        <p:nvPicPr>
          <p:cNvPr id="7" name="Picture 2" descr="C:\Users\a.zaharova\Desktop\photo-18950.jpg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0406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35696" y="260648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 3.2.</a:t>
            </a:r>
            <a:endParaRPr lang="ru-RU" sz="60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356605" y="4699777"/>
            <a:ext cx="59584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22976" y="1753777"/>
            <a:ext cx="8748464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b="1" dirty="0">
                <a:solidFill>
                  <a:schemeClr val="tx1"/>
                </a:solidFill>
              </a:rPr>
              <a:t>Продолжите названия произведений «</a:t>
            </a:r>
            <a:r>
              <a:rPr lang="ru-RU" sz="3600" b="1" dirty="0" err="1">
                <a:solidFill>
                  <a:schemeClr val="tx1"/>
                </a:solidFill>
              </a:rPr>
              <a:t>павлушек</a:t>
            </a:r>
            <a:r>
              <a:rPr lang="ru-RU" sz="3600" b="1" dirty="0" smtClean="0">
                <a:solidFill>
                  <a:schemeClr val="tx1"/>
                </a:solidFill>
              </a:rPr>
              <a:t>»: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87624" y="3933056"/>
            <a:ext cx="7776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Игуменья Таисия Леушинская «Келейные…»</a:t>
            </a:r>
            <a:endParaRPr lang="ru-RU" sz="3600" b="1" dirty="0"/>
          </a:p>
        </p:txBody>
      </p:sp>
      <p:pic>
        <p:nvPicPr>
          <p:cNvPr id="7" name="Picture 2" descr="C:\Users\a.zaharova\Desktop\photo-18950.jpg">
            <a:hlinkClick r:id="rId2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6405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916" y="188640"/>
            <a:ext cx="4330167" cy="6438910"/>
          </a:xfrm>
        </p:spPr>
      </p:pic>
      <p:pic>
        <p:nvPicPr>
          <p:cNvPr id="7" name="Picture 2" descr="C:\Users\a.zaharova\Desktop\photo-18950.jpg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9668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35696" y="260648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 3.3.</a:t>
            </a:r>
            <a:endParaRPr lang="ru-RU" sz="60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356605" y="4699777"/>
            <a:ext cx="59584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22976" y="1753777"/>
            <a:ext cx="8748464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b="1" dirty="0">
                <a:solidFill>
                  <a:schemeClr val="tx1"/>
                </a:solidFill>
              </a:rPr>
              <a:t>Продолжите названия произведений «</a:t>
            </a:r>
            <a:r>
              <a:rPr lang="ru-RU" sz="3600" b="1" dirty="0" err="1">
                <a:solidFill>
                  <a:schemeClr val="tx1"/>
                </a:solidFill>
              </a:rPr>
              <a:t>павлушек</a:t>
            </a:r>
            <a:r>
              <a:rPr lang="ru-RU" sz="3600" b="1" dirty="0" smtClean="0">
                <a:solidFill>
                  <a:schemeClr val="tx1"/>
                </a:solidFill>
              </a:rPr>
              <a:t>»: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59632" y="4024102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Лидия Чарская «</a:t>
            </a:r>
            <a:r>
              <a:rPr lang="ru-RU" sz="3600" b="1" dirty="0"/>
              <a:t> </a:t>
            </a:r>
            <a:r>
              <a:rPr lang="ru-RU" sz="3600" b="1" dirty="0" smtClean="0"/>
              <a:t> …    институтки»</a:t>
            </a:r>
            <a:endParaRPr lang="ru-RU" sz="3600" b="1" dirty="0"/>
          </a:p>
        </p:txBody>
      </p:sp>
      <p:pic>
        <p:nvPicPr>
          <p:cNvPr id="7" name="Picture 2" descr="C:\Users\a.zaharova\Desktop\photo-18950.jpg">
            <a:hlinkClick r:id="rId2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6381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857" y="224380"/>
            <a:ext cx="6604286" cy="6604286"/>
          </a:xfrm>
        </p:spPr>
      </p:pic>
      <p:pic>
        <p:nvPicPr>
          <p:cNvPr id="7" name="Picture 2" descr="C:\Users\a.zaharova\Desktop\photo-18950.jpg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6873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35696" y="260648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 4.</a:t>
            </a:r>
            <a:endParaRPr lang="ru-RU" sz="60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356605" y="4699777"/>
            <a:ext cx="59584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611560" y="1276311"/>
            <a:ext cx="8126384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/>
            <a:r>
              <a:rPr lang="ru-RU" sz="3600" b="1" dirty="0" smtClean="0">
                <a:solidFill>
                  <a:schemeClr val="tx1"/>
                </a:solidFill>
              </a:rPr>
              <a:t>Вы </a:t>
            </a:r>
            <a:r>
              <a:rPr lang="ru-RU" sz="3600" b="1" dirty="0">
                <a:solidFill>
                  <a:schemeClr val="tx1"/>
                </a:solidFill>
              </a:rPr>
              <a:t>сейчас услышите аудио отрывок из повести Л. Чарской. </a:t>
            </a:r>
            <a:endParaRPr lang="ru-RU" sz="3600" b="1" dirty="0" smtClean="0">
              <a:solidFill>
                <a:schemeClr val="tx1"/>
              </a:solidFill>
            </a:endParaRPr>
          </a:p>
        </p:txBody>
      </p:sp>
      <p:pic>
        <p:nvPicPr>
          <p:cNvPr id="7" name="Picture 2" descr="C:\Users\a.zaharova\Desktop\photo-18950.jpg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'Соперницы. Записки институтки' часть 2. Лидия Чарская. Аудиокнига (online-video-cutter.com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3564" y="2564904"/>
            <a:ext cx="6972856" cy="392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90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4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86421" y="116632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 5.1.</a:t>
            </a:r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67743" y="1134222"/>
            <a:ext cx="43924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3200" b="1" dirty="0" smtClean="0"/>
              <a:t>Отгадайте «</a:t>
            </a:r>
            <a:r>
              <a:rPr lang="ru-RU" sz="3200" b="1" dirty="0" err="1" smtClean="0"/>
              <a:t>павлушку</a:t>
            </a:r>
            <a:r>
              <a:rPr lang="ru-RU" sz="3200" b="1" dirty="0" smtClean="0"/>
              <a:t>»</a:t>
            </a:r>
            <a:endParaRPr lang="ru-RU" sz="32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055" y="1867841"/>
            <a:ext cx="3579862" cy="4773149"/>
          </a:xfrm>
          <a:prstGeom prst="rect">
            <a:avLst/>
          </a:prstGeom>
        </p:spPr>
      </p:pic>
      <p:pic>
        <p:nvPicPr>
          <p:cNvPr id="9" name="Picture 2" descr="C:\Users\a.zaharova\Desktop\photo-18950.jpg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3549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15615" y="6078239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2800" b="1" dirty="0" smtClean="0"/>
              <a:t>Игуменья Таисия Леушинская (1842-1915)</a:t>
            </a:r>
            <a:endParaRPr lang="ru-RU" sz="2800" b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913" y="10904"/>
            <a:ext cx="3826213" cy="5972626"/>
          </a:xfrm>
          <a:prstGeom prst="rect">
            <a:avLst/>
          </a:prstGeom>
        </p:spPr>
      </p:pic>
      <p:pic>
        <p:nvPicPr>
          <p:cNvPr id="10" name="Picture 2" descr="C:\Users\a.zaharova\Desktop\photo-18950.jpg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6934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86421" y="116632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 5.2.</a:t>
            </a:r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67743" y="1134222"/>
            <a:ext cx="43924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3200" b="1" dirty="0" smtClean="0"/>
              <a:t>Отгадайте «</a:t>
            </a:r>
            <a:r>
              <a:rPr lang="ru-RU" sz="3200" b="1" dirty="0" err="1" smtClean="0"/>
              <a:t>павлушку</a:t>
            </a:r>
            <a:r>
              <a:rPr lang="ru-RU" sz="3200" b="1" dirty="0" smtClean="0"/>
              <a:t>»</a:t>
            </a:r>
            <a:endParaRPr lang="ru-RU" sz="3200" b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28"/>
          <a:stretch/>
        </p:blipFill>
        <p:spPr>
          <a:xfrm>
            <a:off x="2641846" y="1718997"/>
            <a:ext cx="3644280" cy="4734000"/>
          </a:xfrm>
          <a:prstGeom prst="rect">
            <a:avLst/>
          </a:prstGeom>
        </p:spPr>
      </p:pic>
      <p:pic>
        <p:nvPicPr>
          <p:cNvPr id="10" name="Picture 2" descr="C:\Users\a.zaharova\Desktop\photo-18950.jpg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6769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4449975"/>
              </p:ext>
            </p:extLst>
          </p:nvPr>
        </p:nvGraphicFramePr>
        <p:xfrm>
          <a:off x="611560" y="1844824"/>
          <a:ext cx="7774632" cy="2852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772"/>
                <a:gridCol w="1295772"/>
                <a:gridCol w="1295772"/>
                <a:gridCol w="1295772"/>
                <a:gridCol w="1295772"/>
                <a:gridCol w="1295772"/>
              </a:tblGrid>
              <a:tr h="1368152">
                <a:tc>
                  <a:txBody>
                    <a:bodyPr/>
                    <a:lstStyle/>
                    <a:p>
                      <a:pPr algn="ctr"/>
                      <a:r>
                        <a:rPr lang="ru-RU" sz="8000" b="1" i="0" dirty="0" smtClean="0">
                          <a:hlinkClick r:id="rId4" action="ppaction://hlinksldjump"/>
                        </a:rPr>
                        <a:t>1</a:t>
                      </a:r>
                      <a:endParaRPr lang="ru-RU" sz="8000" b="1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0" b="1" i="0" dirty="0" smtClean="0">
                          <a:hlinkClick r:id="rId5" action="ppaction://hlinksldjump"/>
                        </a:rPr>
                        <a:t>2</a:t>
                      </a:r>
                      <a:endParaRPr lang="ru-RU" sz="8000" b="1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0" b="1" i="0" dirty="0" smtClean="0">
                          <a:hlinkClick r:id="rId6" action="ppaction://hlinksldjump"/>
                        </a:rPr>
                        <a:t>3</a:t>
                      </a:r>
                      <a:endParaRPr lang="ru-RU" sz="8000" b="1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0" b="1" i="0" dirty="0" smtClean="0">
                          <a:hlinkClick r:id="rId7" action="ppaction://hlinksldjump"/>
                        </a:rPr>
                        <a:t>4</a:t>
                      </a:r>
                      <a:endParaRPr lang="ru-RU" sz="8000" b="1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0" b="1" i="0" dirty="0" smtClean="0">
                          <a:hlinkClick r:id="rId8" action="ppaction://hlinksldjump"/>
                        </a:rPr>
                        <a:t>5</a:t>
                      </a:r>
                      <a:endParaRPr lang="ru-RU" sz="8000" b="1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0" b="1" i="0" dirty="0" smtClean="0">
                          <a:hlinkClick r:id="rId9" action="ppaction://hlinksldjump"/>
                        </a:rPr>
                        <a:t>6</a:t>
                      </a:r>
                      <a:endParaRPr lang="ru-RU" sz="8000" b="1" i="0" dirty="0"/>
                    </a:p>
                  </a:txBody>
                  <a:tcPr/>
                </a:tc>
              </a:tr>
              <a:tr h="1484052">
                <a:tc>
                  <a:txBody>
                    <a:bodyPr/>
                    <a:lstStyle/>
                    <a:p>
                      <a:pPr algn="ctr"/>
                      <a:r>
                        <a:rPr lang="ru-RU" sz="8000" b="1" i="0" dirty="0" smtClean="0">
                          <a:hlinkClick r:id="rId10" action="ppaction://hlinksldjump"/>
                        </a:rPr>
                        <a:t>7</a:t>
                      </a:r>
                      <a:endParaRPr lang="ru-RU" sz="8000" b="1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0" b="1" i="0" dirty="0" smtClean="0">
                          <a:hlinkClick r:id="rId11" action="ppaction://hlinksldjump"/>
                        </a:rPr>
                        <a:t>8</a:t>
                      </a:r>
                      <a:endParaRPr lang="ru-RU" sz="8000" b="1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0" b="1" i="0" dirty="0" smtClean="0">
                          <a:hlinkClick r:id="rId12" action="ppaction://hlinksldjump"/>
                        </a:rPr>
                        <a:t>9</a:t>
                      </a:r>
                      <a:endParaRPr lang="ru-RU" sz="8000" b="1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0" b="1" i="0" dirty="0" smtClean="0">
                          <a:hlinkClick r:id="rId13" action="ppaction://hlinksldjump"/>
                        </a:rPr>
                        <a:t>10</a:t>
                      </a:r>
                      <a:endParaRPr lang="ru-RU" sz="8000" b="1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0" b="1" i="0" dirty="0" smtClean="0">
                          <a:hlinkClick r:id="rId14" action="ppaction://hlinksldjump"/>
                        </a:rPr>
                        <a:t>11</a:t>
                      </a:r>
                      <a:endParaRPr lang="ru-RU" sz="8000" b="1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0" b="1" i="0" dirty="0" smtClean="0">
                          <a:hlinkClick r:id="rId15" action="ppaction://hlinksldjump"/>
                        </a:rPr>
                        <a:t>12</a:t>
                      </a:r>
                      <a:endParaRPr lang="ru-RU" sz="8000" b="1" i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656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72" y="988345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28"/>
          <a:stretch/>
        </p:blipFill>
        <p:spPr>
          <a:xfrm>
            <a:off x="2441161" y="97744"/>
            <a:ext cx="4261676" cy="553601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197343" y="5628710"/>
            <a:ext cx="69127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3200" b="1" dirty="0" smtClean="0"/>
              <a:t>Елена Петровна Самокиш-</a:t>
            </a:r>
            <a:r>
              <a:rPr lang="ru-RU" sz="3200" b="1" dirty="0" err="1" smtClean="0"/>
              <a:t>Судковская</a:t>
            </a:r>
            <a:endParaRPr lang="ru-RU" sz="3200" b="1" dirty="0" smtClean="0"/>
          </a:p>
          <a:p>
            <a:pPr lvl="0" algn="ctr"/>
            <a:r>
              <a:rPr lang="ru-RU" sz="3200" b="1" dirty="0" smtClean="0"/>
              <a:t>           (1863-1924)</a:t>
            </a:r>
            <a:endParaRPr lang="ru-RU" sz="3200" b="1" dirty="0"/>
          </a:p>
        </p:txBody>
      </p:sp>
      <p:pic>
        <p:nvPicPr>
          <p:cNvPr id="11" name="Picture 2" descr="C:\Users\a.zaharova\Desktop\photo-18950.jpg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7474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86421" y="116632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№5.3.</a:t>
            </a:r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67741" y="917326"/>
            <a:ext cx="43924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3200" b="1" dirty="0" smtClean="0"/>
              <a:t>Отгадайте «</a:t>
            </a:r>
            <a:r>
              <a:rPr lang="ru-RU" sz="3200" b="1" dirty="0" err="1" smtClean="0"/>
              <a:t>павлушку</a:t>
            </a:r>
            <a:r>
              <a:rPr lang="ru-RU" sz="3200" b="1" dirty="0" smtClean="0"/>
              <a:t>»</a:t>
            </a:r>
            <a:endParaRPr lang="ru-RU" sz="3200" b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8" t="3776" r="5778"/>
          <a:stretch/>
        </p:blipFill>
        <p:spPr>
          <a:xfrm>
            <a:off x="2723236" y="1503471"/>
            <a:ext cx="3348373" cy="5144712"/>
          </a:xfrm>
          <a:prstGeom prst="rect">
            <a:avLst/>
          </a:prstGeom>
        </p:spPr>
      </p:pic>
      <p:pic>
        <p:nvPicPr>
          <p:cNvPr id="10" name="Picture 2" descr="C:\Users\a.zaharova\Desktop\photo-18950.jpg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6463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8" t="3776" r="5778"/>
          <a:stretch/>
        </p:blipFill>
        <p:spPr>
          <a:xfrm>
            <a:off x="2644450" y="131133"/>
            <a:ext cx="3855097" cy="592328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348904" y="6054417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/>
              <a:t>Лидия Алексеевна Чарская (1876-1937)</a:t>
            </a:r>
            <a:endParaRPr lang="ru-RU" sz="2800" b="1" dirty="0"/>
          </a:p>
        </p:txBody>
      </p:sp>
      <p:pic>
        <p:nvPicPr>
          <p:cNvPr id="10" name="Picture 2" descr="C:\Users\a.zaharova\Desktop\photo-18950.jpg">
            <a:hlinkClick r:id="rId5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477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40960" y="116633"/>
            <a:ext cx="589794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 6.</a:t>
            </a:r>
          </a:p>
          <a:p>
            <a:pPr algn="ctr"/>
            <a:r>
              <a:rPr lang="ru-RU" sz="3600" b="1" dirty="0"/>
              <a:t>Что объединяет эти фото? </a:t>
            </a:r>
          </a:p>
          <a:p>
            <a:pPr algn="ctr"/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4206" y="1643174"/>
            <a:ext cx="2678738" cy="357165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106" y="3052241"/>
            <a:ext cx="2879424" cy="36891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162" y="1675309"/>
            <a:ext cx="3432175" cy="2285425"/>
          </a:xfrm>
          <a:prstGeom prst="rect">
            <a:avLst/>
          </a:prstGeom>
        </p:spPr>
      </p:pic>
      <p:pic>
        <p:nvPicPr>
          <p:cNvPr id="10" name="Picture 2" descr="C:\Users\a.zaharova\Desktop\photo-18950.jpg">
            <a:hlinkClick r:id="rId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3818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31640" y="6290472"/>
            <a:ext cx="6912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/>
              <a:t>Лидия Алексеевна Чарская (1876-1937)</a:t>
            </a:r>
            <a:endParaRPr lang="ru-RU" sz="24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00"/>
          <a:stretch/>
        </p:blipFill>
        <p:spPr>
          <a:xfrm>
            <a:off x="2426968" y="229964"/>
            <a:ext cx="4401018" cy="6095860"/>
          </a:xfrm>
          <a:prstGeom prst="rect">
            <a:avLst/>
          </a:prstGeom>
        </p:spPr>
      </p:pic>
      <p:pic>
        <p:nvPicPr>
          <p:cNvPr id="10" name="Picture 2" descr="C:\Users\a.zaharova\Desktop\photo-18950.jpg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2815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31640" y="170972"/>
            <a:ext cx="6690035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№7.</a:t>
            </a:r>
          </a:p>
          <a:p>
            <a:pPr algn="ctr"/>
            <a:r>
              <a:rPr lang="ru-RU" sz="3200" b="1" dirty="0"/>
              <a:t>Часть чего изображено на фото?</a:t>
            </a:r>
          </a:p>
          <a:p>
            <a:pPr algn="ctr"/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0" name="Picture 2" descr="C:\Users\a.zaharova\Desktop\photo-18950.jpg">
            <a:hlinkClick r:id="rId3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56" t="14737" r="2456" b="-641"/>
          <a:stretch/>
        </p:blipFill>
        <p:spPr>
          <a:xfrm>
            <a:off x="2483768" y="1738380"/>
            <a:ext cx="4262150" cy="488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750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1268" name="Picture 4" descr="\\srvf\foto\2016 год\Открытие бюста Павла I\IMG_473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06" t="3807" r="35636" b="19181"/>
          <a:stretch/>
        </p:blipFill>
        <p:spPr bwMode="auto">
          <a:xfrm>
            <a:off x="2627784" y="260648"/>
            <a:ext cx="3766949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13036" y="6189537"/>
            <a:ext cx="58753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Памятник императору Павлу </a:t>
            </a:r>
            <a:r>
              <a:rPr lang="en-US" sz="3200" b="1" dirty="0"/>
              <a:t>I</a:t>
            </a:r>
            <a:endParaRPr lang="ru-RU" sz="3200" b="1" dirty="0"/>
          </a:p>
        </p:txBody>
      </p:sp>
      <p:pic>
        <p:nvPicPr>
          <p:cNvPr id="8" name="Picture 2" descr="C:\Users\a.zaharova\Desktop\photo-18950.jpg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4148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14033" y="137522"/>
            <a:ext cx="6984775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 8.1.</a:t>
            </a:r>
          </a:p>
          <a:p>
            <a:pPr lvl="0" algn="ctr"/>
            <a:endParaRPr lang="ru-RU" sz="3200" b="1" dirty="0" smtClean="0"/>
          </a:p>
          <a:p>
            <a:pPr lvl="0" algn="ctr"/>
            <a:r>
              <a:rPr lang="ru-RU" sz="3200" b="1" dirty="0" smtClean="0"/>
              <a:t>Продолжите </a:t>
            </a:r>
            <a:r>
              <a:rPr lang="ru-RU" sz="3200" b="1" dirty="0"/>
              <a:t>высказывание Павла </a:t>
            </a:r>
            <a:r>
              <a:rPr lang="en-US" sz="3200" b="1" dirty="0"/>
              <a:t>I</a:t>
            </a:r>
            <a:r>
              <a:rPr lang="ru-RU" sz="3200" b="1" dirty="0"/>
              <a:t>:</a:t>
            </a:r>
          </a:p>
          <a:p>
            <a:pPr algn="ctr"/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2637" y="2145608"/>
            <a:ext cx="831030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3600" dirty="0" smtClean="0"/>
              <a:t>	</a:t>
            </a:r>
            <a:endParaRPr lang="ru-RU" sz="3600" b="1" dirty="0" smtClean="0"/>
          </a:p>
          <a:p>
            <a:pPr lvl="0" algn="just"/>
            <a:endParaRPr lang="ru-RU" sz="3600" b="1" dirty="0"/>
          </a:p>
          <a:p>
            <a:pPr lvl="0" algn="just"/>
            <a:r>
              <a:rPr lang="ru-RU" sz="3600" b="1" dirty="0" smtClean="0"/>
              <a:t>_______ - первое сокровище государства. Сбережение государства – сбережение людей. </a:t>
            </a:r>
          </a:p>
        </p:txBody>
      </p:sp>
      <p:pic>
        <p:nvPicPr>
          <p:cNvPr id="9" name="Picture 2" descr="C:\Users\a.zaharova\Desktop\photo-18950.jpg">
            <a:hlinkClick r:id="rId3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608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55" b="51180"/>
          <a:stretch/>
        </p:blipFill>
        <p:spPr>
          <a:xfrm>
            <a:off x="457200" y="1196752"/>
            <a:ext cx="8292839" cy="4297362"/>
          </a:xfrm>
          <a:prstGeom prst="rect">
            <a:avLst/>
          </a:prstGeom>
        </p:spPr>
      </p:pic>
      <p:pic>
        <p:nvPicPr>
          <p:cNvPr id="4" name="Picture 2" descr="C:\Users\a.zaharova\Desktop\photo-18950.jpg">
            <a:hlinkClick r:id="rId3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8611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85061" y="240460"/>
            <a:ext cx="6984775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 8.2.</a:t>
            </a:r>
          </a:p>
          <a:p>
            <a:pPr lvl="0" algn="ctr"/>
            <a:endParaRPr lang="ru-RU" sz="3200" b="1" dirty="0" smtClean="0"/>
          </a:p>
          <a:p>
            <a:pPr lvl="0" algn="ctr"/>
            <a:r>
              <a:rPr lang="ru-RU" sz="3200" b="1" dirty="0" smtClean="0"/>
              <a:t>Продолжите </a:t>
            </a:r>
            <a:r>
              <a:rPr lang="ru-RU" sz="3200" b="1" dirty="0"/>
              <a:t>высказывание Павла </a:t>
            </a:r>
            <a:r>
              <a:rPr lang="en-US" sz="3200" b="1" dirty="0"/>
              <a:t>I</a:t>
            </a:r>
            <a:r>
              <a:rPr lang="ru-RU" sz="3200" b="1" dirty="0"/>
              <a:t>:</a:t>
            </a:r>
          </a:p>
          <a:p>
            <a:pPr algn="ctr"/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2637" y="2145608"/>
            <a:ext cx="831030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3600" dirty="0" smtClean="0"/>
              <a:t>	</a:t>
            </a:r>
            <a:endParaRPr lang="ru-RU" sz="3600" b="1" dirty="0" smtClean="0"/>
          </a:p>
          <a:p>
            <a:pPr lvl="0" algn="just"/>
            <a:endParaRPr lang="ru-RU" sz="3600" b="1" dirty="0"/>
          </a:p>
          <a:p>
            <a:pPr algn="just"/>
            <a:r>
              <a:rPr lang="ru-RU" sz="3600" b="1" dirty="0"/>
              <a:t>Я желаю быть ________ за правое дело, чем ________ за дело неправое. </a:t>
            </a:r>
          </a:p>
        </p:txBody>
      </p:sp>
      <p:pic>
        <p:nvPicPr>
          <p:cNvPr id="9" name="Picture 2" descr="C:\Users\a.zaharova\Desktop\photo-18950.jpg">
            <a:hlinkClick r:id="rId3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9146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35696" y="260648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 1.</a:t>
            </a:r>
            <a:endParaRPr lang="ru-RU" sz="6000" b="1" dirty="0"/>
          </a:p>
        </p:txBody>
      </p:sp>
      <p:pic>
        <p:nvPicPr>
          <p:cNvPr id="8" name="Picture 2" descr="C:\Users\a.zaharova\Desktop\photo-18950.jpg">
            <a:hlinkClick r:id="rId2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356605" y="4699777"/>
            <a:ext cx="59584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36975" y="1311767"/>
            <a:ext cx="8748464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b="1" dirty="0" smtClean="0">
                <a:solidFill>
                  <a:schemeClr val="tx1"/>
                </a:solidFill>
              </a:rPr>
              <a:t>Отгадайте экспонат музея, который лежит в чёрном ящике: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771800" y="3158240"/>
            <a:ext cx="432048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Пять мальчиков –</a:t>
            </a:r>
          </a:p>
          <a:p>
            <a:r>
              <a:rPr lang="ru-RU" sz="3200" b="1" dirty="0" smtClean="0"/>
              <a:t>В пяти чуланчиках.</a:t>
            </a:r>
          </a:p>
          <a:p>
            <a:r>
              <a:rPr lang="ru-RU" sz="3200" b="1" dirty="0"/>
              <a:t>Разошлись мальчики </a:t>
            </a:r>
            <a:br>
              <a:rPr lang="ru-RU" sz="3200" b="1" dirty="0"/>
            </a:br>
            <a:r>
              <a:rPr lang="ru-RU" sz="3200" b="1" dirty="0"/>
              <a:t>В </a:t>
            </a:r>
            <a:r>
              <a:rPr lang="ru-RU" sz="3200" b="1" dirty="0" smtClean="0"/>
              <a:t>тёмные </a:t>
            </a:r>
            <a:r>
              <a:rPr lang="ru-RU" sz="3200" b="1" dirty="0"/>
              <a:t>чуланчики. </a:t>
            </a:r>
            <a:br>
              <a:rPr lang="ru-RU" sz="3200" b="1" dirty="0"/>
            </a:br>
            <a:r>
              <a:rPr lang="ru-RU" sz="3200" b="1" dirty="0"/>
              <a:t>Каждый мальчик </a:t>
            </a:r>
            <a:br>
              <a:rPr lang="ru-RU" sz="3200" b="1" dirty="0"/>
            </a:br>
            <a:r>
              <a:rPr lang="ru-RU" sz="3200" b="1" dirty="0"/>
              <a:t>В свой чуланчик.</a:t>
            </a:r>
          </a:p>
        </p:txBody>
      </p:sp>
    </p:spTree>
    <p:extLst>
      <p:ext uri="{BB962C8B-B14F-4D97-AF65-F5344CB8AC3E}">
        <p14:creationId xmlns:p14="http://schemas.microsoft.com/office/powerpoint/2010/main" val="1884464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a.zaharova\Desktop\ЧГК\чгк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80" y="1130816"/>
            <a:ext cx="9036496" cy="4879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875" b="16841"/>
          <a:stretch/>
        </p:blipFill>
        <p:spPr>
          <a:xfrm>
            <a:off x="718304" y="1412776"/>
            <a:ext cx="7632848" cy="4844592"/>
          </a:xfrm>
          <a:prstGeom prst="rect">
            <a:avLst/>
          </a:prstGeom>
        </p:spPr>
      </p:pic>
      <p:pic>
        <p:nvPicPr>
          <p:cNvPr id="6" name="Picture 2" descr="C:\Users\a.zaharova\Desktop\photo-18950.jpg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1742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85061" y="240460"/>
            <a:ext cx="6984775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 8.3.</a:t>
            </a:r>
          </a:p>
          <a:p>
            <a:pPr lvl="0" algn="ctr"/>
            <a:endParaRPr lang="ru-RU" sz="3200" b="1" dirty="0" smtClean="0"/>
          </a:p>
          <a:p>
            <a:pPr lvl="0" algn="ctr"/>
            <a:r>
              <a:rPr lang="ru-RU" sz="3200" b="1" dirty="0" smtClean="0"/>
              <a:t>Продолжите </a:t>
            </a:r>
            <a:r>
              <a:rPr lang="ru-RU" sz="3200" b="1" dirty="0"/>
              <a:t>высказывание Павла </a:t>
            </a:r>
            <a:r>
              <a:rPr lang="en-US" sz="3200" b="1" dirty="0"/>
              <a:t>I</a:t>
            </a:r>
            <a:r>
              <a:rPr lang="ru-RU" sz="3200" b="1" dirty="0"/>
              <a:t>:</a:t>
            </a:r>
          </a:p>
          <a:p>
            <a:pPr algn="ctr"/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2637" y="2145608"/>
            <a:ext cx="831030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3600" dirty="0" smtClean="0"/>
              <a:t>	</a:t>
            </a:r>
            <a:endParaRPr lang="ru-RU" sz="3600" b="1" dirty="0" smtClean="0"/>
          </a:p>
          <a:p>
            <a:pPr lvl="0" algn="just"/>
            <a:endParaRPr lang="ru-RU" sz="3600" b="1" dirty="0"/>
          </a:p>
          <a:p>
            <a:pPr lvl="0" algn="just"/>
            <a:r>
              <a:rPr lang="ru-RU" sz="3600" b="1" dirty="0"/>
              <a:t>Я надеюсь, что ________ отнесётся ко мне беспристрастнее. </a:t>
            </a:r>
          </a:p>
        </p:txBody>
      </p:sp>
      <p:pic>
        <p:nvPicPr>
          <p:cNvPr id="9" name="Picture 2" descr="C:\Users\a.zaharova\Desktop\photo-18950.jpg">
            <a:hlinkClick r:id="rId3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5189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31" b="17656"/>
          <a:stretch/>
        </p:blipFill>
        <p:spPr>
          <a:xfrm>
            <a:off x="393049" y="1592953"/>
            <a:ext cx="8515336" cy="425292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86421" y="116632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 8.3. </a:t>
            </a:r>
            <a:endParaRPr lang="ru-RU" sz="6000" b="1" dirty="0"/>
          </a:p>
        </p:txBody>
      </p:sp>
      <p:pic>
        <p:nvPicPr>
          <p:cNvPr id="8" name="Picture 2" descr="C:\Users\a.zaharova\Desktop\photo-18950.jpg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3014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832" y="764704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9141" y="197346"/>
            <a:ext cx="8448949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 9.</a:t>
            </a:r>
          </a:p>
          <a:p>
            <a:pPr algn="ctr"/>
            <a:r>
              <a:rPr lang="ru-RU" sz="3200" b="1" dirty="0"/>
              <a:t>Перед Вами отрывок из стихотворения </a:t>
            </a:r>
            <a:endParaRPr lang="ru-RU" sz="3200" b="1" dirty="0" smtClean="0"/>
          </a:p>
          <a:p>
            <a:pPr algn="ctr"/>
            <a:r>
              <a:rPr lang="ru-RU" sz="3200" b="1" dirty="0" smtClean="0"/>
              <a:t>Лидии </a:t>
            </a:r>
            <a:r>
              <a:rPr lang="ru-RU" sz="3200" b="1" dirty="0"/>
              <a:t>Чарской. Вставьте пропущенные слова.</a:t>
            </a:r>
          </a:p>
          <a:p>
            <a:pPr algn="ctr"/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8491" y="1659285"/>
            <a:ext cx="79444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3200" dirty="0" smtClean="0"/>
              <a:t>	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-28832" y="1092931"/>
            <a:ext cx="93590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	</a:t>
            </a:r>
            <a:endParaRPr lang="ru-RU" sz="2800" b="1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2979285"/>
              </p:ext>
            </p:extLst>
          </p:nvPr>
        </p:nvGraphicFramePr>
        <p:xfrm>
          <a:off x="1763688" y="2130426"/>
          <a:ext cx="6096000" cy="448056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048000"/>
                <a:gridCol w="3048000"/>
              </a:tblGrid>
              <a:tr h="4216071">
                <a:tc>
                  <a:txBody>
                    <a:bodyPr/>
                    <a:lstStyle/>
                    <a:p>
                      <a:endParaRPr lang="ru-RU" sz="2400" dirty="0" smtClean="0"/>
                    </a:p>
                    <a:p>
                      <a:r>
                        <a:rPr lang="ru-RU" sz="2400" dirty="0" smtClean="0"/>
                        <a:t>Земля и___________,</a:t>
                      </a:r>
                      <a:br>
                        <a:rPr lang="ru-RU" sz="2400" dirty="0" smtClean="0"/>
                      </a:br>
                      <a:r>
                        <a:rPr lang="ru-RU" sz="2400" dirty="0" smtClean="0"/>
                        <a:t>Поля и лес –</a:t>
                      </a:r>
                      <a:br>
                        <a:rPr lang="ru-RU" sz="2400" dirty="0" smtClean="0"/>
                      </a:br>
                      <a:r>
                        <a:rPr lang="ru-RU" sz="2400" dirty="0" smtClean="0"/>
                        <a:t>Все славят ________:</a:t>
                      </a:r>
                      <a:br>
                        <a:rPr lang="ru-RU" sz="2400" dirty="0" smtClean="0"/>
                      </a:br>
                      <a:r>
                        <a:rPr lang="ru-RU" sz="2400" dirty="0" smtClean="0"/>
                        <a:t>Христос воскрес!</a:t>
                      </a:r>
                    </a:p>
                    <a:p>
                      <a:r>
                        <a:rPr lang="ru-RU" sz="2400" dirty="0" smtClean="0"/>
                        <a:t>В улыбке синих</a:t>
                      </a:r>
                      <a:br>
                        <a:rPr lang="ru-RU" sz="2400" dirty="0" smtClean="0"/>
                      </a:br>
                      <a:r>
                        <a:rPr lang="ru-RU" sz="2400" dirty="0" smtClean="0"/>
                        <a:t>Живых__________</a:t>
                      </a:r>
                      <a:br>
                        <a:rPr lang="ru-RU" sz="2400" dirty="0" smtClean="0"/>
                      </a:br>
                      <a:r>
                        <a:rPr lang="ru-RU" sz="2400" dirty="0" smtClean="0"/>
                        <a:t>Все та же радость:</a:t>
                      </a:r>
                      <a:br>
                        <a:rPr lang="ru-RU" sz="2400" dirty="0" smtClean="0"/>
                      </a:br>
                      <a:r>
                        <a:rPr lang="ru-RU" sz="2400" dirty="0" smtClean="0"/>
                        <a:t>Христос воскрес!</a:t>
                      </a:r>
                    </a:p>
                    <a:p>
                      <a:r>
                        <a:rPr lang="ru-RU" sz="2400" dirty="0" smtClean="0"/>
                        <a:t>Вражда исчезла,</a:t>
                      </a:r>
                    </a:p>
                    <a:p>
                      <a:r>
                        <a:rPr lang="ru-RU" sz="2400" dirty="0" smtClean="0"/>
                        <a:t>И страх исчез.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 smtClean="0"/>
                    </a:p>
                    <a:p>
                      <a:r>
                        <a:rPr lang="ru-RU" sz="2400" dirty="0" smtClean="0"/>
                        <a:t>Нет</a:t>
                      </a:r>
                      <a:r>
                        <a:rPr lang="ru-RU" sz="2400" baseline="0" dirty="0" smtClean="0"/>
                        <a:t> больше злобы –</a:t>
                      </a:r>
                    </a:p>
                    <a:p>
                      <a:r>
                        <a:rPr lang="ru-RU" sz="2400" baseline="0" dirty="0" smtClean="0"/>
                        <a:t>Христос воскрес!</a:t>
                      </a:r>
                      <a:endParaRPr lang="ru-RU" sz="2400" dirty="0" smtClean="0"/>
                    </a:p>
                    <a:p>
                      <a:r>
                        <a:rPr lang="ru-RU" sz="2400" dirty="0" smtClean="0"/>
                        <a:t>Как дивны звуки</a:t>
                      </a:r>
                      <a:br>
                        <a:rPr lang="ru-RU" sz="2400" dirty="0" smtClean="0"/>
                      </a:br>
                      <a:r>
                        <a:rPr lang="ru-RU" sz="2400" dirty="0" smtClean="0"/>
                        <a:t>Святых словес,</a:t>
                      </a:r>
                      <a:br>
                        <a:rPr lang="ru-RU" sz="2400" dirty="0" smtClean="0"/>
                      </a:br>
                      <a:r>
                        <a:rPr lang="ru-RU" sz="2400" dirty="0" smtClean="0"/>
                        <a:t>В которых слышно:</a:t>
                      </a:r>
                      <a:br>
                        <a:rPr lang="ru-RU" sz="2400" dirty="0" smtClean="0"/>
                      </a:br>
                      <a:r>
                        <a:rPr lang="ru-RU" sz="2400" dirty="0" smtClean="0"/>
                        <a:t>Христос воскрес!</a:t>
                      </a:r>
                    </a:p>
                    <a:p>
                      <a:r>
                        <a:rPr lang="ru-RU" sz="2400" dirty="0" smtClean="0"/>
                        <a:t>Земля и __________,</a:t>
                      </a:r>
                      <a:br>
                        <a:rPr lang="ru-RU" sz="2400" dirty="0" smtClean="0"/>
                      </a:br>
                      <a:r>
                        <a:rPr lang="ru-RU" sz="2400" dirty="0" smtClean="0"/>
                        <a:t>Поля и лес –</a:t>
                      </a:r>
                      <a:br>
                        <a:rPr lang="ru-RU" sz="2400" dirty="0" smtClean="0"/>
                      </a:br>
                      <a:r>
                        <a:rPr lang="ru-RU" sz="2400" dirty="0" smtClean="0"/>
                        <a:t>Все славят ________:</a:t>
                      </a:r>
                      <a:br>
                        <a:rPr lang="ru-RU" sz="2400" dirty="0" smtClean="0"/>
                      </a:br>
                      <a:r>
                        <a:rPr lang="ru-RU" sz="2400" dirty="0" smtClean="0"/>
                        <a:t>Христос воскрес!</a:t>
                      </a:r>
                    </a:p>
                    <a:p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1" name="Picture 2" descr="C:\Users\a.zaharova\Desktop\photo-18950.jpg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1371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832" y="764704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8491" y="1659285"/>
            <a:ext cx="79444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3200" dirty="0" smtClean="0"/>
              <a:t>	</a:t>
            </a:r>
            <a:endParaRPr lang="ru-RU" sz="3200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0425087"/>
              </p:ext>
            </p:extLst>
          </p:nvPr>
        </p:nvGraphicFramePr>
        <p:xfrm>
          <a:off x="1547664" y="1360171"/>
          <a:ext cx="6096000" cy="448056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048000"/>
                <a:gridCol w="3048000"/>
              </a:tblGrid>
              <a:tr h="3893056">
                <a:tc>
                  <a:txBody>
                    <a:bodyPr/>
                    <a:lstStyle/>
                    <a:p>
                      <a:endParaRPr lang="ru-RU" sz="2400" dirty="0" smtClean="0"/>
                    </a:p>
                    <a:p>
                      <a:r>
                        <a:rPr lang="ru-RU" sz="2400" dirty="0" smtClean="0"/>
                        <a:t>Земля и</a:t>
                      </a:r>
                      <a:r>
                        <a:rPr lang="ru-RU" sz="2400" baseline="0" dirty="0" smtClean="0"/>
                        <a:t> солнце</a:t>
                      </a:r>
                      <a:r>
                        <a:rPr lang="ru-RU" sz="2400" dirty="0" smtClean="0"/>
                        <a:t>,</a:t>
                      </a:r>
                      <a:br>
                        <a:rPr lang="ru-RU" sz="2400" dirty="0" smtClean="0"/>
                      </a:br>
                      <a:r>
                        <a:rPr lang="ru-RU" sz="2400" dirty="0" smtClean="0"/>
                        <a:t>Поля и лес –</a:t>
                      </a:r>
                      <a:br>
                        <a:rPr lang="ru-RU" sz="2400" dirty="0" smtClean="0"/>
                      </a:br>
                      <a:r>
                        <a:rPr lang="ru-RU" sz="2400" dirty="0" smtClean="0"/>
                        <a:t>Все славят </a:t>
                      </a:r>
                      <a:r>
                        <a:rPr lang="ru-RU" sz="2400" baseline="0" dirty="0" smtClean="0"/>
                        <a:t> Бога</a:t>
                      </a:r>
                      <a:r>
                        <a:rPr lang="ru-RU" sz="2400" dirty="0" smtClean="0"/>
                        <a:t>:</a:t>
                      </a:r>
                      <a:br>
                        <a:rPr lang="ru-RU" sz="2400" dirty="0" smtClean="0"/>
                      </a:br>
                      <a:r>
                        <a:rPr lang="ru-RU" sz="2400" dirty="0" smtClean="0"/>
                        <a:t>Христос воскрес!</a:t>
                      </a:r>
                    </a:p>
                    <a:p>
                      <a:r>
                        <a:rPr lang="ru-RU" sz="2400" dirty="0" smtClean="0"/>
                        <a:t>В улыбке синих</a:t>
                      </a:r>
                      <a:br>
                        <a:rPr lang="ru-RU" sz="2400" dirty="0" smtClean="0"/>
                      </a:br>
                      <a:r>
                        <a:rPr lang="ru-RU" sz="2400" dirty="0" smtClean="0"/>
                        <a:t>Живых</a:t>
                      </a:r>
                      <a:r>
                        <a:rPr lang="ru-RU" sz="2400" baseline="0" dirty="0" smtClean="0"/>
                        <a:t> небес</a:t>
                      </a:r>
                      <a:r>
                        <a:rPr lang="ru-RU" sz="2400" dirty="0" smtClean="0"/>
                        <a:t/>
                      </a:r>
                      <a:br>
                        <a:rPr lang="ru-RU" sz="2400" dirty="0" smtClean="0"/>
                      </a:br>
                      <a:r>
                        <a:rPr lang="ru-RU" sz="2400" dirty="0" smtClean="0"/>
                        <a:t>Все та же радость:</a:t>
                      </a:r>
                      <a:br>
                        <a:rPr lang="ru-RU" sz="2400" dirty="0" smtClean="0"/>
                      </a:br>
                      <a:r>
                        <a:rPr lang="ru-RU" sz="2400" dirty="0" smtClean="0"/>
                        <a:t>Христос воскрес!</a:t>
                      </a:r>
                    </a:p>
                    <a:p>
                      <a:r>
                        <a:rPr lang="ru-RU" sz="2400" dirty="0" smtClean="0"/>
                        <a:t>Вражда исчезла,</a:t>
                      </a:r>
                    </a:p>
                    <a:p>
                      <a:r>
                        <a:rPr lang="ru-RU" sz="2400" dirty="0" smtClean="0"/>
                        <a:t>И страх исчез.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 smtClean="0"/>
                    </a:p>
                    <a:p>
                      <a:r>
                        <a:rPr lang="ru-RU" sz="2400" dirty="0" smtClean="0"/>
                        <a:t>Нет</a:t>
                      </a:r>
                      <a:r>
                        <a:rPr lang="ru-RU" sz="2400" baseline="0" dirty="0" smtClean="0"/>
                        <a:t> больше злобы –</a:t>
                      </a:r>
                    </a:p>
                    <a:p>
                      <a:r>
                        <a:rPr lang="ru-RU" sz="2400" baseline="0" dirty="0" smtClean="0"/>
                        <a:t>Христос воскрес!</a:t>
                      </a:r>
                      <a:endParaRPr lang="ru-RU" sz="2400" dirty="0" smtClean="0"/>
                    </a:p>
                    <a:p>
                      <a:r>
                        <a:rPr lang="ru-RU" sz="2400" dirty="0" smtClean="0"/>
                        <a:t>Как дивны звуки</a:t>
                      </a:r>
                      <a:br>
                        <a:rPr lang="ru-RU" sz="2400" dirty="0" smtClean="0"/>
                      </a:br>
                      <a:r>
                        <a:rPr lang="ru-RU" sz="2400" dirty="0" smtClean="0"/>
                        <a:t>Святых словес,</a:t>
                      </a:r>
                      <a:br>
                        <a:rPr lang="ru-RU" sz="2400" dirty="0" smtClean="0"/>
                      </a:br>
                      <a:r>
                        <a:rPr lang="ru-RU" sz="2400" dirty="0" smtClean="0"/>
                        <a:t>В которых слышно:</a:t>
                      </a:r>
                      <a:br>
                        <a:rPr lang="ru-RU" sz="2400" dirty="0" smtClean="0"/>
                      </a:br>
                      <a:r>
                        <a:rPr lang="ru-RU" sz="2400" dirty="0" smtClean="0"/>
                        <a:t>Христос воскрес!</a:t>
                      </a:r>
                    </a:p>
                    <a:p>
                      <a:r>
                        <a:rPr lang="ru-RU" sz="2400" dirty="0" smtClean="0"/>
                        <a:t>Земля и </a:t>
                      </a:r>
                      <a:r>
                        <a:rPr lang="ru-RU" sz="2400" baseline="0" dirty="0" smtClean="0"/>
                        <a:t> солнце</a:t>
                      </a:r>
                      <a:r>
                        <a:rPr lang="ru-RU" sz="2400" dirty="0" smtClean="0"/>
                        <a:t>,</a:t>
                      </a:r>
                      <a:br>
                        <a:rPr lang="ru-RU" sz="2400" dirty="0" smtClean="0"/>
                      </a:br>
                      <a:r>
                        <a:rPr lang="ru-RU" sz="2400" dirty="0" smtClean="0"/>
                        <a:t>Поля и лес –</a:t>
                      </a:r>
                      <a:br>
                        <a:rPr lang="ru-RU" sz="2400" dirty="0" smtClean="0"/>
                      </a:br>
                      <a:r>
                        <a:rPr lang="ru-RU" sz="2400" dirty="0" smtClean="0"/>
                        <a:t>Все славят</a:t>
                      </a:r>
                      <a:r>
                        <a:rPr lang="ru-RU" sz="2400" baseline="0" dirty="0" smtClean="0"/>
                        <a:t> Бога</a:t>
                      </a:r>
                      <a:r>
                        <a:rPr lang="ru-RU" sz="2400" dirty="0" smtClean="0"/>
                        <a:t>:</a:t>
                      </a:r>
                      <a:br>
                        <a:rPr lang="ru-RU" sz="2400" dirty="0" smtClean="0"/>
                      </a:br>
                      <a:r>
                        <a:rPr lang="ru-RU" sz="2400" dirty="0" smtClean="0"/>
                        <a:t>Христос воскрес!</a:t>
                      </a:r>
                    </a:p>
                    <a:p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9" name="Picture 2" descr="C:\Users\a.zaharova\Desktop\photo-18950.jpg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0908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2891"/>
            <a:ext cx="8962546" cy="5523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2638" y="176525"/>
            <a:ext cx="8831362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 10.1.</a:t>
            </a:r>
          </a:p>
          <a:p>
            <a:pPr algn="ctr"/>
            <a:r>
              <a:rPr lang="ru-RU" sz="3200" b="1" dirty="0"/>
              <a:t>Кому из воспитанниц Павловского института </a:t>
            </a:r>
          </a:p>
          <a:p>
            <a:pPr algn="ctr"/>
            <a:r>
              <a:rPr lang="ru-RU" sz="3200" b="1" dirty="0"/>
              <a:t>могли принадлежать эти предметы?</a:t>
            </a:r>
          </a:p>
          <a:p>
            <a:pPr algn="ctr"/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8491" y="1659285"/>
            <a:ext cx="79444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3200" dirty="0" smtClean="0"/>
              <a:t>	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37" y="3858428"/>
            <a:ext cx="3214800" cy="234542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437" y="2874314"/>
            <a:ext cx="2630852" cy="31619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5602" y="4164535"/>
            <a:ext cx="2779063" cy="1981530"/>
          </a:xfrm>
          <a:prstGeom prst="rect">
            <a:avLst/>
          </a:prstGeom>
        </p:spPr>
      </p:pic>
      <p:pic>
        <p:nvPicPr>
          <p:cNvPr id="12" name="Picture 2" descr="C:\Users\a.zaharova\Desktop\photo-18950.jpg">
            <a:hlinkClick r:id="rId7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6346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5631075"/>
            <a:ext cx="69127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3200" b="1" dirty="0" smtClean="0"/>
              <a:t>Игуменья Таисия Леушинская </a:t>
            </a:r>
          </a:p>
          <a:p>
            <a:pPr lvl="0" algn="ctr"/>
            <a:r>
              <a:rPr lang="ru-RU" sz="3200" b="1" dirty="0" smtClean="0"/>
              <a:t>           (1842-1915)</a:t>
            </a:r>
            <a:endParaRPr lang="ru-RU" sz="3200" b="1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765" y="138172"/>
            <a:ext cx="4071557" cy="5428744"/>
          </a:xfrm>
          <a:prstGeom prst="rect">
            <a:avLst/>
          </a:prstGeom>
        </p:spPr>
      </p:pic>
      <p:pic>
        <p:nvPicPr>
          <p:cNvPr id="9" name="Picture 2" descr="C:\Users\a.zaharova\Desktop\photo-18950.jpg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5221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2891"/>
            <a:ext cx="8962546" cy="5523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2638" y="176525"/>
            <a:ext cx="8831362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 10.2.</a:t>
            </a:r>
          </a:p>
          <a:p>
            <a:pPr algn="ctr"/>
            <a:r>
              <a:rPr lang="ru-RU" sz="3200" b="1" dirty="0"/>
              <a:t>Кому из воспитанниц Павловского института </a:t>
            </a:r>
          </a:p>
          <a:p>
            <a:pPr algn="ctr"/>
            <a:r>
              <a:rPr lang="ru-RU" sz="3200" b="1" dirty="0"/>
              <a:t>могли принадлежать эти предметы?</a:t>
            </a:r>
          </a:p>
          <a:p>
            <a:pPr algn="ctr"/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8491" y="1659285"/>
            <a:ext cx="79444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3200" dirty="0" smtClean="0"/>
              <a:t>	</a:t>
            </a:r>
            <a:endParaRPr lang="ru-RU" sz="32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" y="2640349"/>
            <a:ext cx="2939819" cy="220486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336" y="2472167"/>
            <a:ext cx="2797890" cy="419683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255" y="2373955"/>
            <a:ext cx="3525116" cy="4295047"/>
          </a:xfrm>
          <a:prstGeom prst="rect">
            <a:avLst/>
          </a:prstGeom>
        </p:spPr>
      </p:pic>
      <p:pic>
        <p:nvPicPr>
          <p:cNvPr id="16" name="Picture 2" descr="C:\Users\a.zaharova\Desktop\photo-18950.jpg">
            <a:hlinkClick r:id="rId7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16579" y="6047443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2414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15615" y="5269187"/>
            <a:ext cx="69127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3200" b="1" dirty="0" smtClean="0"/>
              <a:t>Елена Петровна Самокиш-</a:t>
            </a:r>
            <a:r>
              <a:rPr lang="ru-RU" sz="3200" b="1" dirty="0" err="1" smtClean="0"/>
              <a:t>Судковская</a:t>
            </a:r>
            <a:endParaRPr lang="ru-RU" sz="3200" b="1" dirty="0" smtClean="0"/>
          </a:p>
          <a:p>
            <a:pPr lvl="0" algn="ctr"/>
            <a:r>
              <a:rPr lang="ru-RU" sz="3200" b="1" dirty="0" smtClean="0"/>
              <a:t>           (1863-1924)</a:t>
            </a:r>
            <a:endParaRPr lang="ru-RU" sz="3200" b="1" dirty="0"/>
          </a:p>
        </p:txBody>
      </p:sp>
      <p:pic>
        <p:nvPicPr>
          <p:cNvPr id="11" name="Рисунок 10" descr="\\srvf\администрация\Захарова\ЕФИМОВ\Самокиш-Судковские\0_b4ec1_366e84d6_L.jpg"/>
          <p:cNvPicPr/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215" y="597186"/>
            <a:ext cx="6677568" cy="45365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2" descr="C:\Users\a.zaharova\Desktop\photo-18950.jpg">
            <a:hlinkClick r:id="rId5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8323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2891"/>
            <a:ext cx="8962546" cy="5523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2638" y="176525"/>
            <a:ext cx="8831362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 10.3.</a:t>
            </a:r>
          </a:p>
          <a:p>
            <a:pPr algn="ctr"/>
            <a:r>
              <a:rPr lang="ru-RU" sz="3200" b="1" dirty="0"/>
              <a:t>Кому из воспитанниц Павловского института </a:t>
            </a:r>
          </a:p>
          <a:p>
            <a:pPr algn="ctr"/>
            <a:r>
              <a:rPr lang="ru-RU" sz="3200" b="1" dirty="0"/>
              <a:t>могли принадлежать эти предметы?</a:t>
            </a:r>
          </a:p>
          <a:p>
            <a:pPr algn="ctr"/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8491" y="1659285"/>
            <a:ext cx="79444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3200" dirty="0" smtClean="0"/>
              <a:t>	</a:t>
            </a:r>
            <a:endParaRPr lang="ru-RU" sz="32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83" y="2167264"/>
            <a:ext cx="4150617" cy="275670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155" y="2167264"/>
            <a:ext cx="4925662" cy="258597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400" y="3626968"/>
            <a:ext cx="3127165" cy="3127165"/>
          </a:xfrm>
          <a:prstGeom prst="rect">
            <a:avLst/>
          </a:prstGeom>
        </p:spPr>
      </p:pic>
      <p:pic>
        <p:nvPicPr>
          <p:cNvPr id="12" name="Picture 2" descr="C:\Users\a.zaharova\Desktop\photo-18950.jpg">
            <a:hlinkClick r:id="rId7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4908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79712" y="-136505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 2.1.</a:t>
            </a:r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71452" y="1570385"/>
            <a:ext cx="2846494" cy="8565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400" b="1" dirty="0">
                <a:solidFill>
                  <a:schemeClr val="tx1"/>
                </a:solidFill>
              </a:rPr>
              <a:t>П</a:t>
            </a:r>
            <a:r>
              <a:rPr lang="ru-RU" sz="2400" b="1" dirty="0" smtClean="0">
                <a:solidFill>
                  <a:schemeClr val="tx1"/>
                </a:solidFill>
              </a:rPr>
              <a:t>еред Вами иллюстрация выпускницы Павловского института, художницы Елены </a:t>
            </a:r>
            <a:r>
              <a:rPr lang="ru-RU" sz="2400" b="1" dirty="0">
                <a:solidFill>
                  <a:schemeClr val="tx1"/>
                </a:solidFill>
              </a:rPr>
              <a:t>П</a:t>
            </a:r>
            <a:r>
              <a:rPr lang="ru-RU" sz="2400" b="1" dirty="0" smtClean="0">
                <a:solidFill>
                  <a:schemeClr val="tx1"/>
                </a:solidFill>
              </a:rPr>
              <a:t>етровны </a:t>
            </a:r>
            <a:r>
              <a:rPr lang="ru-RU" sz="2400" b="1" dirty="0">
                <a:solidFill>
                  <a:schemeClr val="tx1"/>
                </a:solidFill>
              </a:rPr>
              <a:t>С</a:t>
            </a:r>
            <a:r>
              <a:rPr lang="ru-RU" sz="2400" b="1" dirty="0" smtClean="0">
                <a:solidFill>
                  <a:schemeClr val="tx1"/>
                </a:solidFill>
              </a:rPr>
              <a:t>амокиш-Судковской. </a:t>
            </a:r>
          </a:p>
          <a:p>
            <a:pPr algn="l"/>
            <a:r>
              <a:rPr lang="ru-RU" sz="2400" b="1" dirty="0" smtClean="0">
                <a:solidFill>
                  <a:schemeClr val="tx1"/>
                </a:solidFill>
              </a:rPr>
              <a:t>Отгадайте недостающий элемент. 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8" name="Picture 2" descr="C:\Users\a.zaharova\Desktop\photo-18950.jpg">
            <a:hlinkClick r:id="rId3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926446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60" t="1400" r="29928"/>
          <a:stretch/>
        </p:blipFill>
        <p:spPr>
          <a:xfrm>
            <a:off x="3752625" y="1124744"/>
            <a:ext cx="4273680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395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2616" y="980728"/>
            <a:ext cx="10116616" cy="5404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8491" y="1659285"/>
            <a:ext cx="79444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3200" dirty="0" smtClean="0"/>
              <a:t>	</a:t>
            </a:r>
            <a:endParaRPr lang="ru-RU" sz="32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01198" y="5396953"/>
            <a:ext cx="69127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 smtClean="0"/>
              <a:t>Лидия Алексеевна Чарская           (1876-1937)</a:t>
            </a:r>
            <a:endParaRPr lang="ru-RU" sz="3200" b="1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198" y="404664"/>
            <a:ext cx="6997588" cy="4752528"/>
          </a:xfrm>
          <a:prstGeom prst="rect">
            <a:avLst/>
          </a:prstGeom>
        </p:spPr>
      </p:pic>
      <p:pic>
        <p:nvPicPr>
          <p:cNvPr id="9" name="Picture 2" descr="C:\Users\a.zaharova\Desktop\photo-18950.jpg">
            <a:hlinkClick r:id="rId5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2948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0608" y="1055911"/>
            <a:ext cx="10044608" cy="5423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-108520" y="116632"/>
            <a:ext cx="8939882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 11.</a:t>
            </a:r>
          </a:p>
          <a:p>
            <a:pPr algn="ctr"/>
            <a:r>
              <a:rPr lang="ru-RU" sz="3200" b="1" dirty="0"/>
              <a:t>Из перечисленных личностей выберите лишнюю. </a:t>
            </a:r>
            <a:r>
              <a:rPr lang="ru-RU" sz="3200" b="1" dirty="0" smtClean="0"/>
              <a:t>Свой ответ аргументируйте.</a:t>
            </a:r>
            <a:endParaRPr lang="ru-RU" sz="3200" b="1" dirty="0"/>
          </a:p>
          <a:p>
            <a:pPr algn="ctr"/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8491" y="1659285"/>
            <a:ext cx="79444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3200" dirty="0" smtClean="0"/>
              <a:t>	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40888" y="1951672"/>
            <a:ext cx="9359098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b="1" dirty="0" smtClean="0"/>
              <a:t>Елизавета Кондрашова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b="1" dirty="0" smtClean="0"/>
              <a:t>Надежда </a:t>
            </a:r>
            <a:r>
              <a:rPr lang="ru-RU" sz="3200" b="1" dirty="0" err="1" smtClean="0"/>
              <a:t>Лухманова</a:t>
            </a:r>
            <a:endParaRPr lang="ru-RU" sz="32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b="1" dirty="0" smtClean="0"/>
              <a:t>Лидия </a:t>
            </a:r>
            <a:r>
              <a:rPr lang="ru-RU" sz="3200" b="1" dirty="0" err="1" smtClean="0"/>
              <a:t>Веселитская</a:t>
            </a:r>
            <a:endParaRPr lang="ru-RU" sz="32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b="1" dirty="0" smtClean="0"/>
              <a:t>Елена Самокиш-</a:t>
            </a:r>
            <a:r>
              <a:rPr lang="ru-RU" sz="3200" b="1" dirty="0" err="1" smtClean="0"/>
              <a:t>Судковская</a:t>
            </a:r>
            <a:endParaRPr lang="ru-RU" sz="32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b="1" dirty="0" smtClean="0"/>
              <a:t>Лидия Чарская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b="1" dirty="0" smtClean="0"/>
              <a:t>Ксения Ползикова-Рубец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b="1" dirty="0" smtClean="0"/>
              <a:t>Мария Вега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b="1" dirty="0" smtClean="0"/>
              <a:t>Александр Розенбаум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ru-RU" sz="2800" b="1" dirty="0" smtClean="0"/>
          </a:p>
          <a:p>
            <a:pPr algn="ctr"/>
            <a:endParaRPr lang="ru-RU" sz="2800" b="1" dirty="0"/>
          </a:p>
          <a:p>
            <a:pPr algn="ctr"/>
            <a:endParaRPr lang="ru-RU" sz="2400" b="1" dirty="0"/>
          </a:p>
          <a:p>
            <a:pPr algn="ctr"/>
            <a:endParaRPr lang="ru-RU" sz="2400" b="1" dirty="0" smtClean="0"/>
          </a:p>
          <a:p>
            <a:pPr algn="ctr"/>
            <a:endParaRPr lang="ru-RU" sz="2400" b="1" dirty="0"/>
          </a:p>
        </p:txBody>
      </p:sp>
      <p:pic>
        <p:nvPicPr>
          <p:cNvPr id="10" name="Picture 2" descr="C:\Users\a.zaharova\Desktop\photo-18950.jpg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196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0608" y="1055911"/>
            <a:ext cx="10044608" cy="5423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8070" y="166185"/>
            <a:ext cx="893988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 12.</a:t>
            </a:r>
          </a:p>
          <a:p>
            <a:r>
              <a:rPr lang="ru-RU" sz="3200" b="1" dirty="0" smtClean="0"/>
              <a:t>Выберите лишнюю дату. </a:t>
            </a:r>
          </a:p>
          <a:p>
            <a:r>
              <a:rPr lang="ru-RU" sz="3200" b="1" dirty="0" smtClean="0"/>
              <a:t>Свой ответ аргументируйте. </a:t>
            </a:r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8491" y="1659285"/>
            <a:ext cx="79444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3200" dirty="0" smtClean="0"/>
              <a:t>	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40888" y="1951672"/>
            <a:ext cx="9359098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/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ru-RU" sz="2800" b="1" dirty="0" smtClean="0"/>
          </a:p>
          <a:p>
            <a:pPr algn="ctr"/>
            <a:endParaRPr lang="ru-RU" sz="2800" b="1" dirty="0"/>
          </a:p>
          <a:p>
            <a:pPr algn="ctr"/>
            <a:endParaRPr lang="ru-RU" sz="2400" b="1" dirty="0"/>
          </a:p>
          <a:p>
            <a:pPr algn="ctr"/>
            <a:endParaRPr lang="ru-RU" sz="2400" b="1" dirty="0" smtClean="0"/>
          </a:p>
          <a:p>
            <a:pPr algn="ctr"/>
            <a:endParaRPr lang="ru-RU" sz="2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8070" y="2190065"/>
            <a:ext cx="4572000" cy="421653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/>
            <a:endParaRPr lang="ru-RU" sz="2800" b="1" dirty="0"/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4800" b="1" dirty="0"/>
              <a:t>1798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4800" b="1" dirty="0"/>
              <a:t>1828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4800" b="1" dirty="0"/>
              <a:t>1844-1851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4800" b="1" dirty="0"/>
              <a:t> 1917</a:t>
            </a:r>
            <a:endParaRPr lang="ru-RU" sz="8000" b="1" dirty="0"/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4800" b="1" dirty="0"/>
              <a:t>1918</a:t>
            </a:r>
          </a:p>
        </p:txBody>
      </p:sp>
      <p:pic>
        <p:nvPicPr>
          <p:cNvPr id="10" name="Picture 2" descr="C:\Users\a.zaharova\Desktop\photo-18950.jpg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7283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/>
      <p:bldP spid="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86421" y="116632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 13.</a:t>
            </a:r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ru-RU" dirty="0" smtClean="0">
                <a:solidFill>
                  <a:schemeClr val="tx1"/>
                </a:solidFill>
              </a:rPr>
              <a:t>	</a:t>
            </a:r>
            <a:r>
              <a:rPr lang="ru-RU" sz="4000" b="1" dirty="0" smtClean="0">
                <a:solidFill>
                  <a:schemeClr val="tx1"/>
                </a:solidFill>
              </a:rPr>
              <a:t>Вы сейчас услышите аудио отрывок из воспоминаний «</a:t>
            </a:r>
            <a:r>
              <a:rPr lang="ru-RU" sz="4000" b="1" dirty="0" err="1" smtClean="0">
                <a:solidFill>
                  <a:schemeClr val="tx1"/>
                </a:solidFill>
              </a:rPr>
              <a:t>павлушки</a:t>
            </a:r>
            <a:r>
              <a:rPr lang="ru-RU" sz="4000" b="1" dirty="0" smtClean="0">
                <a:solidFill>
                  <a:schemeClr val="tx1"/>
                </a:solidFill>
              </a:rPr>
              <a:t>». Чьи это воспоминания?</a:t>
            </a:r>
            <a:endParaRPr lang="ru-RU" sz="4400" b="1" dirty="0">
              <a:solidFill>
                <a:schemeClr val="tx1"/>
              </a:solidFill>
            </a:endParaRPr>
          </a:p>
        </p:txBody>
      </p:sp>
      <p:pic>
        <p:nvPicPr>
          <p:cNvPr id="8" name="Picture 2" descr="C:\Users\a.zaharova\Desktop\photo-18950.jpg">
            <a:hlinkClick r:id="rId5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Глава 02 (www.mp3cut.ru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799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859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01811" y="5770261"/>
            <a:ext cx="9505056" cy="17526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b="1" dirty="0">
                <a:solidFill>
                  <a:schemeClr val="tx1"/>
                </a:solidFill>
              </a:rPr>
              <a:t>Е.П. Самокиш-</a:t>
            </a:r>
            <a:r>
              <a:rPr lang="ru-RU" b="1" dirty="0" err="1">
                <a:solidFill>
                  <a:schemeClr val="tx1"/>
                </a:solidFill>
              </a:rPr>
              <a:t>Судковская</a:t>
            </a:r>
            <a:r>
              <a:rPr lang="ru-RU" b="1" dirty="0">
                <a:solidFill>
                  <a:schemeClr val="tx1"/>
                </a:solidFill>
              </a:rPr>
              <a:t>. </a:t>
            </a:r>
            <a:endParaRPr lang="ru-RU" b="1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r>
              <a:rPr lang="ru-RU" b="1" dirty="0" smtClean="0">
                <a:solidFill>
                  <a:schemeClr val="tx1"/>
                </a:solidFill>
              </a:rPr>
              <a:t>Коронация Николая </a:t>
            </a:r>
            <a:r>
              <a:rPr lang="en-US" b="1" dirty="0" smtClean="0">
                <a:solidFill>
                  <a:schemeClr val="tx1"/>
                </a:solidFill>
              </a:rPr>
              <a:t>II</a:t>
            </a:r>
            <a:r>
              <a:rPr lang="ru-RU" b="1" dirty="0" smtClean="0">
                <a:solidFill>
                  <a:schemeClr val="tx1"/>
                </a:solidFill>
              </a:rPr>
              <a:t>. Май 1896 г. 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5" t="10426" r="4936" b="5621"/>
          <a:stretch/>
        </p:blipFill>
        <p:spPr>
          <a:xfrm>
            <a:off x="2258308" y="0"/>
            <a:ext cx="4766733" cy="5780931"/>
          </a:xfrm>
          <a:prstGeom prst="rect">
            <a:avLst/>
          </a:prstGeom>
        </p:spPr>
      </p:pic>
      <p:pic>
        <p:nvPicPr>
          <p:cNvPr id="7" name="Picture 2" descr="C:\Users\a.zaharova\Desktop\photo-18950.jpg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328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79712" y="-136505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 2.2.</a:t>
            </a:r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845816" y="1661514"/>
            <a:ext cx="2846494" cy="8565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400" b="1" dirty="0">
                <a:solidFill>
                  <a:schemeClr val="tx1"/>
                </a:solidFill>
              </a:rPr>
              <a:t>П</a:t>
            </a:r>
            <a:r>
              <a:rPr lang="ru-RU" sz="2400" b="1" dirty="0" smtClean="0">
                <a:solidFill>
                  <a:schemeClr val="tx1"/>
                </a:solidFill>
              </a:rPr>
              <a:t>еред Вами иллюстрация выпускницы Павловского института, художницы Елены </a:t>
            </a:r>
            <a:r>
              <a:rPr lang="ru-RU" sz="2400" b="1" dirty="0">
                <a:solidFill>
                  <a:schemeClr val="tx1"/>
                </a:solidFill>
              </a:rPr>
              <a:t>П</a:t>
            </a:r>
            <a:r>
              <a:rPr lang="ru-RU" sz="2400" b="1" dirty="0" smtClean="0">
                <a:solidFill>
                  <a:schemeClr val="tx1"/>
                </a:solidFill>
              </a:rPr>
              <a:t>етровны </a:t>
            </a:r>
            <a:r>
              <a:rPr lang="ru-RU" sz="2400" b="1" dirty="0">
                <a:solidFill>
                  <a:schemeClr val="tx1"/>
                </a:solidFill>
              </a:rPr>
              <a:t>С</a:t>
            </a:r>
            <a:r>
              <a:rPr lang="ru-RU" sz="2400" b="1" dirty="0" smtClean="0">
                <a:solidFill>
                  <a:schemeClr val="tx1"/>
                </a:solidFill>
              </a:rPr>
              <a:t>амокиш-Судковской. </a:t>
            </a:r>
          </a:p>
          <a:p>
            <a:pPr algn="l"/>
            <a:r>
              <a:rPr lang="ru-RU" sz="2400" b="1" dirty="0" smtClean="0">
                <a:solidFill>
                  <a:schemeClr val="tx1"/>
                </a:solidFill>
              </a:rPr>
              <a:t>Отгадайте недостающий элемент. 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62" t="2800" r="31489" b="3400"/>
          <a:stretch/>
        </p:blipFill>
        <p:spPr>
          <a:xfrm>
            <a:off x="3852326" y="1284703"/>
            <a:ext cx="4317466" cy="5562889"/>
          </a:xfrm>
          <a:prstGeom prst="rect">
            <a:avLst/>
          </a:prstGeom>
        </p:spPr>
      </p:pic>
      <p:pic>
        <p:nvPicPr>
          <p:cNvPr id="8" name="Picture 2" descr="C:\Users\a.zaharova\Desktop\photo-18950.jpg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926446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8988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ё</a:t>
            </a:r>
            <a:endParaRPr lang="ru-RU" dirty="0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44" b="4154"/>
          <a:stretch/>
        </p:blipFill>
        <p:spPr>
          <a:xfrm>
            <a:off x="2202883" y="116632"/>
            <a:ext cx="4827140" cy="6210754"/>
          </a:xfrm>
          <a:prstGeom prst="rect">
            <a:avLst/>
          </a:prstGeom>
        </p:spPr>
      </p:pic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5928" y="6272476"/>
            <a:ext cx="9142784" cy="654981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Е.П. Самокиш-</a:t>
            </a:r>
            <a:r>
              <a:rPr lang="ru-RU" b="1" dirty="0" err="1" smtClean="0">
                <a:solidFill>
                  <a:schemeClr val="tx1"/>
                </a:solidFill>
              </a:rPr>
              <a:t>Судковская</a:t>
            </a:r>
            <a:r>
              <a:rPr lang="ru-RU" b="1" dirty="0" smtClean="0">
                <a:solidFill>
                  <a:schemeClr val="tx1"/>
                </a:solidFill>
              </a:rPr>
              <a:t>. Встреча с родителями. 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8" name="Picture 2" descr="C:\Users\a.zaharova\Desktop\photo-18950.jpg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371561" y="5541538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000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79712" y="-136505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 2.3.</a:t>
            </a:r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683816" y="1589296"/>
            <a:ext cx="2846494" cy="8565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400" b="1" dirty="0">
                <a:solidFill>
                  <a:schemeClr val="tx1"/>
                </a:solidFill>
              </a:rPr>
              <a:t>П</a:t>
            </a:r>
            <a:r>
              <a:rPr lang="ru-RU" sz="2400" b="1" dirty="0" smtClean="0">
                <a:solidFill>
                  <a:schemeClr val="tx1"/>
                </a:solidFill>
              </a:rPr>
              <a:t>еред Вами иллюстрация выпускницы Павловского института, художницы Елены </a:t>
            </a:r>
            <a:r>
              <a:rPr lang="ru-RU" sz="2400" b="1" dirty="0">
                <a:solidFill>
                  <a:schemeClr val="tx1"/>
                </a:solidFill>
              </a:rPr>
              <a:t>П</a:t>
            </a:r>
            <a:r>
              <a:rPr lang="ru-RU" sz="2400" b="1" dirty="0" smtClean="0">
                <a:solidFill>
                  <a:schemeClr val="tx1"/>
                </a:solidFill>
              </a:rPr>
              <a:t>етровны </a:t>
            </a:r>
            <a:r>
              <a:rPr lang="ru-RU" sz="2400" b="1" dirty="0">
                <a:solidFill>
                  <a:schemeClr val="tx1"/>
                </a:solidFill>
              </a:rPr>
              <a:t>С</a:t>
            </a:r>
            <a:r>
              <a:rPr lang="ru-RU" sz="2400" b="1" dirty="0" smtClean="0">
                <a:solidFill>
                  <a:schemeClr val="tx1"/>
                </a:solidFill>
              </a:rPr>
              <a:t>амокиш-Судковской. </a:t>
            </a:r>
          </a:p>
          <a:p>
            <a:pPr algn="l"/>
            <a:r>
              <a:rPr lang="ru-RU" sz="2400" b="1" dirty="0" smtClean="0">
                <a:solidFill>
                  <a:schemeClr val="tx1"/>
                </a:solidFill>
              </a:rPr>
              <a:t>Отгадайте недостающий элемент. 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80" t="1506" r="32120" b="3295"/>
          <a:stretch/>
        </p:blipFill>
        <p:spPr>
          <a:xfrm>
            <a:off x="3920980" y="1203679"/>
            <a:ext cx="3980528" cy="5639081"/>
          </a:xfrm>
          <a:prstGeom prst="rect">
            <a:avLst/>
          </a:prstGeom>
        </p:spPr>
      </p:pic>
      <p:pic>
        <p:nvPicPr>
          <p:cNvPr id="10" name="Picture 2" descr="C:\Users\a.zaharova\Desktop\photo-18950.jpg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4799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284756"/>
            <a:ext cx="4195915" cy="593022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1485" y="6214984"/>
            <a:ext cx="91384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/>
              <a:t>Е.П. Самокиш-</a:t>
            </a:r>
            <a:r>
              <a:rPr lang="ru-RU" sz="3200" b="1" dirty="0" err="1"/>
              <a:t>Судковская</a:t>
            </a:r>
            <a:r>
              <a:rPr lang="ru-RU" sz="3200" b="1" dirty="0" smtClean="0"/>
              <a:t>. Спасение погибавших. </a:t>
            </a:r>
            <a:endParaRPr lang="ru-RU" sz="3200" b="1" dirty="0"/>
          </a:p>
        </p:txBody>
      </p:sp>
      <p:pic>
        <p:nvPicPr>
          <p:cNvPr id="7" name="Picture 2" descr="C:\Users\a.zaharova\Desktop\photo-18950.jpg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76934" y="5589240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1790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1256</TotalTime>
  <Words>455</Words>
  <Application>Microsoft Office PowerPoint</Application>
  <PresentationFormat>Экран (4:3)</PresentationFormat>
  <Paragraphs>162</Paragraphs>
  <Slides>43</Slides>
  <Notes>10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6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ё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 Захарова</dc:creator>
  <cp:lastModifiedBy>Анастасия Захарова</cp:lastModifiedBy>
  <cp:revision>77</cp:revision>
  <dcterms:created xsi:type="dcterms:W3CDTF">2017-12-05T06:27:41Z</dcterms:created>
  <dcterms:modified xsi:type="dcterms:W3CDTF">2019-04-23T14:33:25Z</dcterms:modified>
</cp:coreProperties>
</file>